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62" r:id="rId6"/>
    <p:sldId id="264" r:id="rId7"/>
    <p:sldId id="26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8B9192"/>
        </a:solidFill>
        <a:effectLst/>
        <a:uFillTx/>
        <a:latin typeface="+mn-lt"/>
        <a:ea typeface="+mn-ea"/>
        <a:cs typeface="+mn-cs"/>
        <a:sym typeface="Calisto MT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8B9192"/>
        </a:solidFill>
        <a:effectLst/>
        <a:uFillTx/>
        <a:latin typeface="+mn-lt"/>
        <a:ea typeface="+mn-ea"/>
        <a:cs typeface="+mn-cs"/>
        <a:sym typeface="Calisto MT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8B9192"/>
        </a:solidFill>
        <a:effectLst/>
        <a:uFillTx/>
        <a:latin typeface="+mn-lt"/>
        <a:ea typeface="+mn-ea"/>
        <a:cs typeface="+mn-cs"/>
        <a:sym typeface="Calisto MT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8B9192"/>
        </a:solidFill>
        <a:effectLst/>
        <a:uFillTx/>
        <a:latin typeface="+mn-lt"/>
        <a:ea typeface="+mn-ea"/>
        <a:cs typeface="+mn-cs"/>
        <a:sym typeface="Calisto MT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8B9192"/>
        </a:solidFill>
        <a:effectLst/>
        <a:uFillTx/>
        <a:latin typeface="+mn-lt"/>
        <a:ea typeface="+mn-ea"/>
        <a:cs typeface="+mn-cs"/>
        <a:sym typeface="Calisto MT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8B9192"/>
        </a:solidFill>
        <a:effectLst/>
        <a:uFillTx/>
        <a:latin typeface="+mn-lt"/>
        <a:ea typeface="+mn-ea"/>
        <a:cs typeface="+mn-cs"/>
        <a:sym typeface="Calisto MT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8B9192"/>
        </a:solidFill>
        <a:effectLst/>
        <a:uFillTx/>
        <a:latin typeface="+mn-lt"/>
        <a:ea typeface="+mn-ea"/>
        <a:cs typeface="+mn-cs"/>
        <a:sym typeface="Calisto MT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8B9192"/>
        </a:solidFill>
        <a:effectLst/>
        <a:uFillTx/>
        <a:latin typeface="+mn-lt"/>
        <a:ea typeface="+mn-ea"/>
        <a:cs typeface="+mn-cs"/>
        <a:sym typeface="Calisto MT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8B9192"/>
        </a:solidFill>
        <a:effectLst/>
        <a:uFillTx/>
        <a:latin typeface="+mn-lt"/>
        <a:ea typeface="+mn-ea"/>
        <a:cs typeface="+mn-cs"/>
        <a:sym typeface="Calisto M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B9192"/>
        </a:fontRef>
        <a:srgbClr val="8B9192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rgbClr val="DDCCCC"/>
          </a:solidFill>
        </a:fill>
      </a:tcStyle>
    </a:wholeTbl>
    <a:band2H>
      <a:tcTxStyle/>
      <a:tcStyle>
        <a:tcBdr/>
        <a:fill>
          <a:solidFill>
            <a:srgbClr val="EFE7E7"/>
          </a:solidFill>
        </a:fill>
      </a:tcStyle>
    </a:band2H>
    <a:firstCol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381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381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B9192"/>
        </a:fontRef>
        <a:srgbClr val="8B9192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rgbClr val="D4D3D1"/>
          </a:solidFill>
        </a:fill>
      </a:tcStyle>
    </a:wholeTbl>
    <a:band2H>
      <a:tcTxStyle/>
      <a:tcStyle>
        <a:tcBdr/>
        <a:fill>
          <a:solidFill>
            <a:srgbClr val="EBEAE9"/>
          </a:solidFill>
        </a:fill>
      </a:tcStyle>
    </a:band2H>
    <a:firstCol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381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381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B9192"/>
        </a:fontRef>
        <a:srgbClr val="8B9192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rgbClr val="DBD6CA"/>
          </a:solidFill>
        </a:fill>
      </a:tcStyle>
    </a:wholeTbl>
    <a:band2H>
      <a:tcTxStyle/>
      <a:tcStyle>
        <a:tcBdr/>
        <a:fill>
          <a:solidFill>
            <a:srgbClr val="EEECE6"/>
          </a:solidFill>
        </a:fill>
      </a:tcStyle>
    </a:band2H>
    <a:firstCol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381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381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B9192"/>
        </a:fontRef>
        <a:srgbClr val="8B919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DEEEE"/>
          </a:solidFill>
        </a:fill>
      </a:tcStyle>
    </a:wholeTbl>
    <a:band2H>
      <a:tcTxStyle/>
      <a:tcStyle>
        <a:tcBdr/>
        <a:fill>
          <a:solidFill>
            <a:srgbClr val="921F07"/>
          </a:solidFill>
        </a:fill>
      </a:tcStyle>
    </a:band2H>
    <a:firstCol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8B9192"/>
        </a:fontRef>
        <a:srgbClr val="8B919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8B9192"/>
              </a:solidFill>
              <a:prstDash val="solid"/>
              <a:round/>
            </a:ln>
          </a:top>
          <a:bottom>
            <a:ln w="25400" cap="flat">
              <a:solidFill>
                <a:srgbClr val="8B919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1F07"/>
          </a:solidFill>
        </a:fill>
      </a:tcStyle>
    </a:lastRow>
    <a:firstRow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B9192"/>
              </a:solidFill>
              <a:prstDash val="solid"/>
              <a:round/>
            </a:ln>
          </a:top>
          <a:bottom>
            <a:ln w="25400" cap="flat">
              <a:solidFill>
                <a:srgbClr val="8B919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B9192"/>
        </a:fontRef>
        <a:srgbClr val="8B9192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rgbClr val="DADBDB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rgbClr val="8B9192"/>
          </a:solidFill>
        </a:fill>
      </a:tcStyle>
    </a:firstCol>
    <a:lastRow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381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rgbClr val="8B9192"/>
          </a:solidFill>
        </a:fill>
      </a:tcStyle>
    </a:lastRow>
    <a:firstRow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381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rgbClr val="8B919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rgbClr val="921F0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solidFill>
            <a:srgbClr val="921F07">
              <a:alpha val="20000"/>
            </a:srgbClr>
          </a:solidFill>
        </a:fill>
      </a:tcStyle>
    </a:firstCol>
    <a:lastRow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50800" cap="flat">
              <a:solidFill>
                <a:srgbClr val="921F07"/>
              </a:solidFill>
              <a:prstDash val="solid"/>
              <a:round/>
            </a:ln>
          </a:top>
          <a:bottom>
            <a:ln w="127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921F07"/>
        </a:fontRef>
        <a:srgbClr val="921F07"/>
      </a:tcTxStyle>
      <a:tcStyle>
        <a:tcBdr>
          <a:left>
            <a:ln w="12700" cap="flat">
              <a:solidFill>
                <a:srgbClr val="921F07"/>
              </a:solidFill>
              <a:prstDash val="solid"/>
              <a:round/>
            </a:ln>
          </a:left>
          <a:right>
            <a:ln w="12700" cap="flat">
              <a:solidFill>
                <a:srgbClr val="921F07"/>
              </a:solidFill>
              <a:prstDash val="solid"/>
              <a:round/>
            </a:ln>
          </a:right>
          <a:top>
            <a:ln w="12700" cap="flat">
              <a:solidFill>
                <a:srgbClr val="921F07"/>
              </a:solidFill>
              <a:prstDash val="solid"/>
              <a:round/>
            </a:ln>
          </a:top>
          <a:bottom>
            <a:ln w="25400" cap="flat">
              <a:solidFill>
                <a:srgbClr val="921F07"/>
              </a:solidFill>
              <a:prstDash val="solid"/>
              <a:round/>
            </a:ln>
          </a:bottom>
          <a:insideH>
            <a:ln w="12700" cap="flat">
              <a:solidFill>
                <a:srgbClr val="921F07"/>
              </a:solidFill>
              <a:prstDash val="solid"/>
              <a:round/>
            </a:ln>
          </a:insideH>
          <a:insideV>
            <a:ln w="12700" cap="flat">
              <a:solidFill>
                <a:srgbClr val="921F07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" d="100"/>
          <a:sy n="18" d="100"/>
        </p:scale>
        <p:origin x="52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941718"/>
      </p:ext>
    </p:extLst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Calisto M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Picture 7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779462" y="1918447"/>
            <a:ext cx="7583490" cy="1470027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79462" y="3478305"/>
            <a:ext cx="7583489" cy="175260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FontTx/>
              <a:buNone/>
              <a:defRPr sz="1800"/>
            </a:lvl1pPr>
            <a:lvl2pPr marL="0" indent="0" algn="ctr">
              <a:spcBef>
                <a:spcPts val="600"/>
              </a:spcBef>
              <a:buSzTx/>
              <a:buFontTx/>
              <a:buNone/>
              <a:defRPr sz="1800"/>
            </a:lvl2pPr>
            <a:lvl3pPr marL="0" indent="0" algn="ctr">
              <a:spcBef>
                <a:spcPts val="600"/>
              </a:spcBef>
              <a:buSzTx/>
              <a:buFontTx/>
              <a:buNone/>
              <a:defRPr sz="1800"/>
            </a:lvl3pPr>
            <a:lvl4pPr marL="0" indent="0" algn="ctr">
              <a:spcBef>
                <a:spcPts val="600"/>
              </a:spcBef>
              <a:buSzTx/>
              <a:buFontTx/>
              <a:buNone/>
              <a:defRPr sz="1800"/>
            </a:lvl4pPr>
            <a:lvl5pPr marL="0" indent="0" algn="ctr">
              <a:spcBef>
                <a:spcPts val="60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2"/>
            <a:ext cx="9144000" cy="12501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7" descr="Picture 7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0"/>
            <a:ext cx="4572000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8" descr="Picture 8"/>
          <p:cNvPicPr>
            <a:picLocks noChangeAspect="1"/>
          </p:cNvPicPr>
          <p:nvPr/>
        </p:nvPicPr>
        <p:blipFill>
          <a:blip r:embed="rId3"/>
          <a:srcRect r="25029"/>
          <a:stretch>
            <a:fillRect/>
          </a:stretch>
        </p:blipFill>
        <p:spPr>
          <a:xfrm rot="16200000">
            <a:off x="1086390" y="3365074"/>
            <a:ext cx="6855166" cy="12501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301752" y="274320"/>
            <a:ext cx="3959353" cy="169164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1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864608" y="264905"/>
            <a:ext cx="3959354" cy="6328188"/>
          </a:xfrm>
          <a:prstGeom prst="rect">
            <a:avLst/>
          </a:prstGeom>
          <a:effectLst>
            <a:outerShdw blurRad="50800" dir="2700000" rotWithShape="0">
              <a:srgbClr val="FFFFFF">
                <a:alpha val="4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01752" y="1970801"/>
            <a:ext cx="3959353" cy="3200401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 algn="ctr">
              <a:lnSpc>
                <a:spcPct val="110000"/>
              </a:lnSpc>
              <a:buSzTx/>
              <a:buFontTx/>
              <a:buNone/>
              <a:defRPr sz="1800">
                <a:solidFill>
                  <a:srgbClr val="FFFFFF"/>
                </a:solidFill>
                <a:effectLst>
                  <a:outerShdw blurRad="38100" dist="12700" dir="2700000" rotWithShape="0">
                    <a:srgbClr val="000000">
                      <a:alpha val="60000"/>
                    </a:srgbClr>
                  </a:outerShdw>
                </a:effectLst>
              </a:defRPr>
            </a:lvl1pPr>
            <a:lvl2pPr marL="0" indent="0" algn="ctr">
              <a:lnSpc>
                <a:spcPct val="110000"/>
              </a:lnSpc>
              <a:buSzTx/>
              <a:buFontTx/>
              <a:buNone/>
              <a:defRPr sz="1800">
                <a:solidFill>
                  <a:srgbClr val="FFFFFF"/>
                </a:solidFill>
                <a:effectLst>
                  <a:outerShdw blurRad="38100" dist="12700" dir="2700000" rotWithShape="0">
                    <a:srgbClr val="000000">
                      <a:alpha val="60000"/>
                    </a:srgbClr>
                  </a:outerShdw>
                </a:effectLst>
              </a:defRPr>
            </a:lvl2pPr>
            <a:lvl3pPr marL="0" indent="0" algn="ctr">
              <a:lnSpc>
                <a:spcPct val="110000"/>
              </a:lnSpc>
              <a:buSzTx/>
              <a:buFontTx/>
              <a:buNone/>
              <a:defRPr sz="1800">
                <a:solidFill>
                  <a:srgbClr val="FFFFFF"/>
                </a:solidFill>
                <a:effectLst>
                  <a:outerShdw blurRad="38100" dist="12700" dir="2700000" rotWithShape="0">
                    <a:srgbClr val="000000">
                      <a:alpha val="60000"/>
                    </a:srgbClr>
                  </a:outerShdw>
                </a:effectLst>
              </a:defRPr>
            </a:lvl3pPr>
            <a:lvl4pPr marL="0" indent="0" algn="ctr">
              <a:lnSpc>
                <a:spcPct val="110000"/>
              </a:lnSpc>
              <a:buSzTx/>
              <a:buFontTx/>
              <a:buNone/>
              <a:defRPr sz="1800">
                <a:solidFill>
                  <a:srgbClr val="FFFFFF"/>
                </a:solidFill>
                <a:effectLst>
                  <a:outerShdw blurRad="38100" dist="12700" dir="2700000" rotWithShape="0">
                    <a:srgbClr val="000000">
                      <a:alpha val="60000"/>
                    </a:srgbClr>
                  </a:outerShdw>
                </a:effectLst>
              </a:defRPr>
            </a:lvl4pPr>
            <a:lvl5pPr marL="0" indent="0" algn="ctr">
              <a:lnSpc>
                <a:spcPct val="110000"/>
              </a:lnSpc>
              <a:buSzTx/>
              <a:buFontTx/>
              <a:buNone/>
              <a:defRPr sz="1800">
                <a:solidFill>
                  <a:srgbClr val="FFFFFF"/>
                </a:solidFill>
                <a:effectLst>
                  <a:outerShdw blurRad="38100" dist="12700" dir="2700000" rotWithShape="0">
                    <a:srgbClr val="000000">
                      <a:alpha val="6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1614" y="5707395"/>
            <a:ext cx="561339" cy="63753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effectLst>
                  <a:outerShdw blurRad="50800" dist="12700" dir="2700000" rotWithShape="0">
                    <a:srgbClr val="000000">
                      <a:alpha val="60000"/>
                    </a:srgbClr>
                  </a:outerShdw>
                </a:effectLst>
                <a:latin typeface="Perpetua Titling MT"/>
                <a:ea typeface="Perpetua Titling MT"/>
                <a:cs typeface="Perpetua Titling MT"/>
                <a:sym typeface="Perpetua Titling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0"/>
            <a:ext cx="9144000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2000"/>
              </a:spcBef>
              <a:defRPr sz="3600">
                <a:solidFill>
                  <a:srgbClr val="333333"/>
                </a:solidFill>
                <a:effectLst>
                  <a:outerShdw blurRad="63500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3" name="Picture Placeholder 2"/>
          <p:cNvSpPr>
            <a:spLocks noGrp="1"/>
          </p:cNvSpPr>
          <p:nvPr>
            <p:ph type="pic" idx="21"/>
          </p:nvPr>
        </p:nvSpPr>
        <p:spPr>
          <a:xfrm>
            <a:off x="342900" y="265174"/>
            <a:ext cx="8458200" cy="3697227"/>
          </a:xfrm>
          <a:prstGeom prst="rect">
            <a:avLst/>
          </a:prstGeom>
          <a:effectLst>
            <a:outerShdw blurRad="50800" dir="2700000" rotWithShape="0">
              <a:srgbClr val="FFFFFF">
                <a:alpha val="4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042646"/>
            <a:ext cx="7620000" cy="1129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/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/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/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2700" dir="2700000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Picture 7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779462" y="789081"/>
            <a:ext cx="758349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9462" y="4724400"/>
            <a:ext cx="7583489" cy="138504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300"/>
              </a:spcBef>
              <a:buSzTx/>
              <a:buFontTx/>
              <a:buNone/>
              <a:defRPr sz="1800"/>
            </a:lvl1pPr>
            <a:lvl2pPr marL="0" indent="0" algn="ctr">
              <a:spcBef>
                <a:spcPts val="300"/>
              </a:spcBef>
              <a:buSzTx/>
              <a:buFontTx/>
              <a:buNone/>
              <a:defRPr sz="1800"/>
            </a:lvl2pPr>
            <a:lvl3pPr marL="0" indent="0" algn="ctr">
              <a:spcBef>
                <a:spcPts val="300"/>
              </a:spcBef>
              <a:buSzTx/>
              <a:buFontTx/>
              <a:buNone/>
              <a:defRPr sz="1800"/>
            </a:lvl3pPr>
            <a:lvl4pPr marL="0" indent="0" algn="ctr">
              <a:spcBef>
                <a:spcPts val="300"/>
              </a:spcBef>
              <a:buSzTx/>
              <a:buFontTx/>
              <a:buNone/>
              <a:defRPr sz="1800"/>
            </a:lvl4pPr>
            <a:lvl5pPr marL="0" indent="0" algn="ctr">
              <a:spcBef>
                <a:spcPts val="30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2"/>
            <a:ext cx="9144000" cy="125018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677370" y="2564083"/>
            <a:ext cx="1789262" cy="1729834"/>
          </a:xfrm>
          <a:prstGeom prst="rect">
            <a:avLst/>
          </a:prstGeom>
          <a:ln w="127000">
            <a:solidFill>
              <a:srgbClr val="E5E5D3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2"/>
            <a:ext cx="9144000" cy="125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icture 6" descr="Picture 6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1998"/>
            <a:ext cx="9144000" cy="228600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779462" y="2971800"/>
            <a:ext cx="7583489" cy="13620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9462" y="4724400"/>
            <a:ext cx="7583489" cy="139849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800"/>
            </a:lvl1pPr>
            <a:lvl2pPr marL="0" indent="0" algn="ctr">
              <a:spcBef>
                <a:spcPts val="300"/>
              </a:spcBef>
              <a:buSzTx/>
              <a:buFontTx/>
              <a:buNone/>
              <a:defRPr sz="1800"/>
            </a:lvl2pPr>
            <a:lvl3pPr marL="0" indent="0" algn="ctr">
              <a:spcBef>
                <a:spcPts val="300"/>
              </a:spcBef>
              <a:buSzTx/>
              <a:buFontTx/>
              <a:buNone/>
              <a:defRPr sz="1800"/>
            </a:lvl3pPr>
            <a:lvl4pPr marL="0" indent="0" algn="ctr">
              <a:spcBef>
                <a:spcPts val="300"/>
              </a:spcBef>
              <a:buSzTx/>
              <a:buFontTx/>
              <a:buNone/>
              <a:defRPr sz="1800"/>
            </a:lvl4pPr>
            <a:lvl5pPr marL="0" indent="0" algn="ctr">
              <a:spcBef>
                <a:spcPts val="30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1"/>
            <a:ext cx="9144000" cy="125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10" descr="Picture 10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7"/>
            <a:ext cx="9144000" cy="5432614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79462" y="1828800"/>
            <a:ext cx="3566162" cy="42973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10657" indent="-328083">
              <a:defRPr sz="2000"/>
            </a:lvl2pPr>
            <a:lvl3pPr marL="891822" indent="-313972">
              <a:defRPr sz="2000"/>
            </a:lvl3pPr>
            <a:lvl4pPr marL="1174397" indent="-313972">
              <a:defRPr sz="2000"/>
            </a:lvl4pPr>
            <a:lvl5pPr marL="1456972" indent="-313972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1"/>
            <a:ext cx="9144000" cy="125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icture 12" descr="Picture 12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7"/>
            <a:ext cx="9144000" cy="5432614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9462" y="1524000"/>
            <a:ext cx="3566162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FontTx/>
              <a:buNone/>
              <a:defRPr sz="280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280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280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280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796790" y="1524000"/>
            <a:ext cx="3566160" cy="83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1"/>
            <a:ext cx="9144000" cy="12501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81" name="Picture 9" descr="Picture 9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0"/>
            <a:ext cx="9144000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7" descr="Picture 7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0"/>
            <a:ext cx="4572000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301752" y="273049"/>
            <a:ext cx="3962402" cy="1690223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866401" y="273050"/>
            <a:ext cx="3959353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1"/>
          </p:nvPr>
        </p:nvSpPr>
        <p:spPr>
          <a:xfrm>
            <a:off x="301751" y="1975103"/>
            <a:ext cx="3962403" cy="3200404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3"/>
          <a:srcRect r="25029"/>
          <a:stretch>
            <a:fillRect/>
          </a:stretch>
        </p:blipFill>
        <p:spPr>
          <a:xfrm rot="16200000">
            <a:off x="1086390" y="3365074"/>
            <a:ext cx="6855166" cy="125018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3138" y="5717699"/>
            <a:ext cx="561339" cy="63753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effectLst>
                  <a:outerShdw blurRad="50800" dist="12700" dir="2700000" rotWithShape="0">
                    <a:srgbClr val="000000">
                      <a:alpha val="60000"/>
                    </a:srgbClr>
                  </a:outerShdw>
                </a:effectLst>
                <a:latin typeface="Perpetua Titling MT"/>
                <a:ea typeface="Perpetua Titling MT"/>
                <a:cs typeface="Perpetua Titling MT"/>
                <a:sym typeface="Perpetua Titling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307591"/>
            <a:ext cx="9144000" cy="125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6"/>
          <a:srcRect t="23333"/>
          <a:stretch>
            <a:fillRect/>
          </a:stretch>
        </p:blipFill>
        <p:spPr>
          <a:xfrm>
            <a:off x="0" y="1425387"/>
            <a:ext cx="9144000" cy="543261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90" cy="1283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758349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3731" y="6404293"/>
            <a:ext cx="256539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ctr">
              <a:defRPr sz="1200">
                <a:solidFill>
                  <a:srgbClr val="333333"/>
                </a:solidFill>
                <a:effectLst>
                  <a:outerShdw blurRad="63500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effectLst>
            <a:outerShdw blurRad="50800" dist="12700" dir="2700000" rotWithShape="0">
              <a:srgbClr val="000000">
                <a:alpha val="60000"/>
              </a:srgbClr>
            </a:outerShdw>
          </a:effectLst>
          <a:uFillTx/>
          <a:latin typeface="Perpetua Titling MT"/>
          <a:ea typeface="Perpetua Titling MT"/>
          <a:cs typeface="Perpetua Titling MT"/>
          <a:sym typeface="Perpetua Titling M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effectLst>
            <a:outerShdw blurRad="50800" dist="12700" dir="2700000" rotWithShape="0">
              <a:srgbClr val="000000">
                <a:alpha val="60000"/>
              </a:srgbClr>
            </a:outerShdw>
          </a:effectLst>
          <a:uFillTx/>
          <a:latin typeface="Perpetua Titling MT"/>
          <a:ea typeface="Perpetua Titling MT"/>
          <a:cs typeface="Perpetua Titling MT"/>
          <a:sym typeface="Perpetua Titling M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effectLst>
            <a:outerShdw blurRad="50800" dist="12700" dir="2700000" rotWithShape="0">
              <a:srgbClr val="000000">
                <a:alpha val="60000"/>
              </a:srgbClr>
            </a:outerShdw>
          </a:effectLst>
          <a:uFillTx/>
          <a:latin typeface="Perpetua Titling MT"/>
          <a:ea typeface="Perpetua Titling MT"/>
          <a:cs typeface="Perpetua Titling MT"/>
          <a:sym typeface="Perpetua Titling M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effectLst>
            <a:outerShdw blurRad="50800" dist="12700" dir="2700000" rotWithShape="0">
              <a:srgbClr val="000000">
                <a:alpha val="60000"/>
              </a:srgbClr>
            </a:outerShdw>
          </a:effectLst>
          <a:uFillTx/>
          <a:latin typeface="Perpetua Titling MT"/>
          <a:ea typeface="Perpetua Titling MT"/>
          <a:cs typeface="Perpetua Titling MT"/>
          <a:sym typeface="Perpetua Titling M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effectLst>
            <a:outerShdw blurRad="50800" dist="12700" dir="2700000" rotWithShape="0">
              <a:srgbClr val="000000">
                <a:alpha val="60000"/>
              </a:srgbClr>
            </a:outerShdw>
          </a:effectLst>
          <a:uFillTx/>
          <a:latin typeface="Perpetua Titling MT"/>
          <a:ea typeface="Perpetua Titling MT"/>
          <a:cs typeface="Perpetua Titling MT"/>
          <a:sym typeface="Perpetua Titling M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effectLst>
            <a:outerShdw blurRad="50800" dist="12700" dir="2700000" rotWithShape="0">
              <a:srgbClr val="000000">
                <a:alpha val="60000"/>
              </a:srgbClr>
            </a:outerShdw>
          </a:effectLst>
          <a:uFillTx/>
          <a:latin typeface="Perpetua Titling MT"/>
          <a:ea typeface="Perpetua Titling MT"/>
          <a:cs typeface="Perpetua Titling MT"/>
          <a:sym typeface="Perpetua Titling M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effectLst>
            <a:outerShdw blurRad="50800" dist="12700" dir="2700000" rotWithShape="0">
              <a:srgbClr val="000000">
                <a:alpha val="60000"/>
              </a:srgbClr>
            </a:outerShdw>
          </a:effectLst>
          <a:uFillTx/>
          <a:latin typeface="Perpetua Titling MT"/>
          <a:ea typeface="Perpetua Titling MT"/>
          <a:cs typeface="Perpetua Titling MT"/>
          <a:sym typeface="Perpetua Titling M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effectLst>
            <a:outerShdw blurRad="50800" dist="12700" dir="2700000" rotWithShape="0">
              <a:srgbClr val="000000">
                <a:alpha val="60000"/>
              </a:srgbClr>
            </a:outerShdw>
          </a:effectLst>
          <a:uFillTx/>
          <a:latin typeface="Perpetua Titling MT"/>
          <a:ea typeface="Perpetua Titling MT"/>
          <a:cs typeface="Perpetua Titling MT"/>
          <a:sym typeface="Perpetua Titling M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FFFFFF"/>
          </a:solidFill>
          <a:effectLst>
            <a:outerShdw blurRad="50800" dist="12700" dir="2700000" rotWithShape="0">
              <a:srgbClr val="000000">
                <a:alpha val="60000"/>
              </a:srgbClr>
            </a:outerShdw>
          </a:effectLst>
          <a:uFillTx/>
          <a:latin typeface="Perpetua Titling MT"/>
          <a:ea typeface="Perpetua Titling MT"/>
          <a:cs typeface="Perpetua Titling MT"/>
          <a:sym typeface="Perpetua Titling MT"/>
        </a:defRPr>
      </a:lvl9pPr>
    </p:titleStyle>
    <p:bodyStyle>
      <a:lvl1pPr marL="282575" marR="0" indent="-28257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Times Roman"/>
        <a:buChar char="•"/>
        <a:tabLst/>
        <a:defRPr sz="2400" b="0" i="0" u="none" strike="noStrike" cap="none" spc="0" baseline="0">
          <a:solidFill>
            <a:srgbClr val="333333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1pPr>
      <a:lvl2pPr marL="604693" marR="0" indent="-32211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Times Roman"/>
        <a:buChar char="•"/>
        <a:tabLst/>
        <a:defRPr sz="2400" b="0" i="0" u="none" strike="noStrike" cap="none" spc="0" baseline="0">
          <a:solidFill>
            <a:srgbClr val="333333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2pPr>
      <a:lvl3pPr marL="916938" marR="0" indent="-33908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Times Roman"/>
        <a:buChar char="•"/>
        <a:tabLst/>
        <a:defRPr sz="2400" b="0" i="0" u="none" strike="noStrike" cap="none" spc="0" baseline="0">
          <a:solidFill>
            <a:srgbClr val="333333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3pPr>
      <a:lvl4pPr marL="1237190" marR="0" indent="-37676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Times Roman"/>
        <a:buChar char="•"/>
        <a:tabLst/>
        <a:defRPr sz="2400" b="0" i="0" u="none" strike="noStrike" cap="none" spc="0" baseline="0">
          <a:solidFill>
            <a:srgbClr val="333333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4pPr>
      <a:lvl5pPr marL="1519765" marR="0" indent="-37676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Times Roman"/>
        <a:buChar char="•"/>
        <a:tabLst/>
        <a:defRPr sz="2400" b="0" i="0" u="none" strike="noStrike" cap="none" spc="0" baseline="0">
          <a:solidFill>
            <a:srgbClr val="333333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5pPr>
      <a:lvl6pPr marL="1804986" marR="0" indent="-37465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Times Roman"/>
        <a:buChar char="•"/>
        <a:tabLst/>
        <a:defRPr sz="2400" b="0" i="0" u="none" strike="noStrike" cap="none" spc="0" baseline="0">
          <a:solidFill>
            <a:srgbClr val="333333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6pPr>
      <a:lvl7pPr marL="2093911" marR="0" indent="-37465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Times Roman"/>
        <a:buChar char="•"/>
        <a:tabLst/>
        <a:defRPr sz="2400" b="0" i="0" u="none" strike="noStrike" cap="none" spc="0" baseline="0">
          <a:solidFill>
            <a:srgbClr val="333333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7pPr>
      <a:lvl8pPr marL="2384425" marR="0" indent="-37465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Times Roman"/>
        <a:buChar char="•"/>
        <a:tabLst/>
        <a:defRPr sz="2400" b="0" i="0" u="none" strike="noStrike" cap="none" spc="0" baseline="0">
          <a:solidFill>
            <a:srgbClr val="333333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8pPr>
      <a:lvl9pPr marL="2665411" marR="0" indent="-37465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Times Roman"/>
        <a:buChar char="•"/>
        <a:tabLst/>
        <a:defRPr sz="2400" b="0" i="0" u="none" strike="noStrike" cap="none" spc="0" baseline="0">
          <a:solidFill>
            <a:srgbClr val="333333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63500" dir="2700000" rotWithShape="0">
              <a:srgbClr val="FFFFFF">
                <a:alpha val="40000"/>
              </a:srgbClr>
            </a:outerShdw>
          </a:effectLst>
          <a:uFillTx/>
          <a:latin typeface="+mn-lt"/>
          <a:ea typeface="+mn-ea"/>
          <a:cs typeface="+mn-cs"/>
          <a:sym typeface="Calisto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manitiesequityadvisor@gmail.com" TargetMode="External"/><Relationship Id="rId2" Type="http://schemas.openxmlformats.org/officeDocument/2006/relationships/hyperlink" Target="mailto:twilloug@uci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yalbulus@uci.edu" TargetMode="External"/><Relationship Id="rId4" Type="http://schemas.openxmlformats.org/officeDocument/2006/relationships/hyperlink" Target="mailto:j.wu@uci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uci.edu/aicre/files/2018/10/Concrete-Impacts-of-the-Undoing-Racism-Workshop.pdf" TargetMode="External"/><Relationship Id="rId3" Type="http://schemas.openxmlformats.org/officeDocument/2006/relationships/hyperlink" Target="https://www.oeod.uci.edu/resources/affinity/php" TargetMode="External"/><Relationship Id="rId7" Type="http://schemas.openxmlformats.org/officeDocument/2006/relationships/hyperlink" Target="https://sites.uci.edu/aicre/aicrephilosophy-2/" TargetMode="External"/><Relationship Id="rId2" Type="http://schemas.openxmlformats.org/officeDocument/2006/relationships/hyperlink" Target="https://sites.uci.edu/bada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umanities.uci.edu/humanitiescenter/programs/oceans.php" TargetMode="External"/><Relationship Id="rId5" Type="http://schemas.openxmlformats.org/officeDocument/2006/relationships/hyperlink" Target="https://www.facebook.com/ucixbwd/" TargetMode="External"/><Relationship Id="rId10" Type="http://schemas.openxmlformats.org/officeDocument/2006/relationships/hyperlink" Target="https://sites.uci.edu/activiststudiowest/" TargetMode="External"/><Relationship Id="rId4" Type="http://schemas.openxmlformats.org/officeDocument/2006/relationships/hyperlink" Target="https://www.civilbeat.org/2020/11/how-hawaiis-patsy-mink-blazed-the-political-trail-for-kamala-harris/" TargetMode="External"/><Relationship Id="rId9" Type="http://schemas.openxmlformats.org/officeDocument/2006/relationships/hyperlink" Target="https://news.uci.edu/2020/06/16/uci-podcast-how-the-lead-abc-program-gives-black-medical-students-a-powerful-voi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 noGrp="1"/>
          </p:cNvSpPr>
          <p:nvPr>
            <p:ph type="ctrTitle"/>
          </p:nvPr>
        </p:nvSpPr>
        <p:spPr>
          <a:xfrm>
            <a:off x="779462" y="1016001"/>
            <a:ext cx="8039982" cy="237247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868680">
              <a:defRPr sz="2600">
                <a:effectLst>
                  <a:outerShdw blurRad="50800" dist="12065" dir="2700000" rotWithShape="0">
                    <a:srgbClr val="000000">
                      <a:alpha val="60000"/>
                    </a:srgbClr>
                  </a:outerShdw>
                </a:effectLst>
              </a:defRPr>
            </a:pPr>
            <a:br>
              <a:rPr dirty="0"/>
            </a:br>
            <a:br>
              <a:rPr lang="en-US" sz="1900" dirty="0"/>
            </a:br>
            <a:r>
              <a:rPr lang="en-US" sz="1800" b="1" dirty="0"/>
              <a:t>Conversations for Change: On Improving the Racial Climate at UCI</a:t>
            </a:r>
            <a:br>
              <a:rPr lang="en-US" sz="1800" b="1" dirty="0"/>
            </a:br>
            <a:r>
              <a:rPr lang="en-US" sz="1800" b="1" dirty="0"/>
              <a:t>DECEMBER 1, 2020</a:t>
            </a:r>
            <a:br>
              <a:rPr lang="en-US" sz="1800" b="1" dirty="0"/>
            </a:br>
            <a:endParaRPr sz="1900" dirty="0"/>
          </a:p>
        </p:txBody>
      </p:sp>
      <p:sp>
        <p:nvSpPr>
          <p:cNvPr id="142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779463" y="3478305"/>
            <a:ext cx="7583486" cy="29563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dirty="0"/>
          </a:p>
          <a:p>
            <a:pPr algn="r"/>
            <a:r>
              <a:rPr dirty="0"/>
              <a:t>Tiffany Willoughby-Herard, </a:t>
            </a:r>
            <a:r>
              <a:rPr lang="en-US" dirty="0"/>
              <a:t>professor of African American Studies</a:t>
            </a:r>
          </a:p>
          <a:p>
            <a:pPr algn="r"/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twilloug@uci.edu</a:t>
            </a:r>
          </a:p>
          <a:p>
            <a:pPr algn="r"/>
            <a:r>
              <a:rPr lang="en-US" dirty="0">
                <a:hlinkClick r:id="rId3"/>
              </a:rPr>
              <a:t>humanitiesequityadvisor@gmail.com</a:t>
            </a:r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Judy Wu, professor of Asian American Studies and History, </a:t>
            </a:r>
          </a:p>
          <a:p>
            <a:pPr algn="r"/>
            <a:r>
              <a:rPr lang="en-US" dirty="0"/>
              <a:t>Director of the Humanities Center</a:t>
            </a:r>
          </a:p>
          <a:p>
            <a:pPr algn="r"/>
            <a:r>
              <a:rPr lang="en-US" dirty="0">
                <a:hlinkClick r:id="rId4"/>
              </a:rPr>
              <a:t>j.wu@uci.edu</a:t>
            </a:r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 err="1"/>
              <a:t>Yousuf</a:t>
            </a:r>
            <a:r>
              <a:rPr lang="en-US" dirty="0"/>
              <a:t> Al-</a:t>
            </a:r>
            <a:r>
              <a:rPr lang="en-US" dirty="0" err="1"/>
              <a:t>Bulushi</a:t>
            </a:r>
            <a:r>
              <a:rPr lang="en-US" dirty="0"/>
              <a:t>, professor of Global and International Studies</a:t>
            </a:r>
          </a:p>
          <a:p>
            <a:pPr algn="r"/>
            <a:r>
              <a:rPr lang="en-US" dirty="0"/>
              <a:t>Moderator</a:t>
            </a:r>
          </a:p>
          <a:p>
            <a:pPr algn="r"/>
            <a:r>
              <a:rPr lang="en-US" dirty="0">
                <a:hlinkClick r:id="rId5"/>
              </a:rPr>
              <a:t>yalbulus@uci.edu</a:t>
            </a:r>
            <a:endParaRPr lang="en-US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i="1" u="sng" dirty="0">
                <a:effectLst/>
              </a:rPr>
              <a:t>Larger goals of trying to create an anti-racist institution</a:t>
            </a:r>
          </a:p>
          <a:p>
            <a:pPr lvl="0"/>
            <a:endParaRPr lang="en-US" b="1" i="1" u="sng" dirty="0">
              <a:effectLst/>
            </a:endParaRPr>
          </a:p>
          <a:p>
            <a:pPr lvl="0"/>
            <a:endParaRPr lang="en-US" b="1" i="1" u="sng" dirty="0">
              <a:effectLst/>
            </a:endParaRPr>
          </a:p>
          <a:p>
            <a:pPr lvl="0"/>
            <a:r>
              <a:rPr lang="en-US" b="1" i="1" u="sng" dirty="0">
                <a:effectLst/>
              </a:rPr>
              <a:t>Specific things we are engaged in</a:t>
            </a:r>
            <a:r>
              <a:rPr lang="en-US" dirty="0">
                <a:effectLst/>
              </a:rPr>
              <a:t> </a:t>
            </a:r>
          </a:p>
          <a:p>
            <a:pPr lvl="0"/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lvl="0"/>
            <a:r>
              <a:rPr lang="en-US" b="1" i="1" u="sng" dirty="0">
                <a:effectLst/>
              </a:rPr>
              <a:t>How do we want to invite staff into the process</a:t>
            </a:r>
            <a:endParaRPr lang="en-US" dirty="0">
              <a:effectLst/>
            </a:endParaRPr>
          </a:p>
          <a:p>
            <a:pPr lvl="0"/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630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xfrm>
            <a:off x="779462" y="62751"/>
            <a:ext cx="7583490" cy="128317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/>
              <a:t>INITIATIVES &amp; PARTNERSHIPS</a:t>
            </a:r>
          </a:p>
        </p:txBody>
      </p:sp>
      <p:sp>
        <p:nvSpPr>
          <p:cNvPr id="14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7583490" cy="42973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b="1" i="1" u="sng">
                <a:effectLst/>
              </a:defRPr>
            </a:pPr>
            <a:r>
              <a:rPr dirty="0"/>
              <a:t>PIVOT</a:t>
            </a:r>
          </a:p>
          <a:p>
            <a:pPr marL="577850" lvl="1" indent="-295275">
              <a:spcBef>
                <a:spcPts val="600"/>
              </a:spcBef>
              <a:buClr>
                <a:srgbClr val="858585"/>
              </a:buClr>
              <a:defRPr sz="2200">
                <a:effectLst/>
              </a:defRPr>
            </a:pPr>
            <a:r>
              <a:rPr dirty="0"/>
              <a:t>LEAD-ABC</a:t>
            </a:r>
            <a:r>
              <a:rPr lang="en-US" dirty="0"/>
              <a:t> </a:t>
            </a:r>
          </a:p>
          <a:p>
            <a:pPr marL="577850" lvl="1" indent="-295275">
              <a:spcBef>
                <a:spcPts val="600"/>
              </a:spcBef>
              <a:buClr>
                <a:srgbClr val="858585"/>
              </a:buClr>
              <a:defRPr sz="2200">
                <a:effectLst/>
              </a:defRPr>
            </a:pPr>
            <a:r>
              <a:rPr dirty="0"/>
              <a:t>AICRE-PHILOSOPHY</a:t>
            </a:r>
            <a:endParaRPr lang="en-US" dirty="0"/>
          </a:p>
          <a:p>
            <a:pPr marL="577850" lvl="1" indent="-295275">
              <a:spcBef>
                <a:spcPts val="600"/>
              </a:spcBef>
              <a:buClr>
                <a:srgbClr val="858585"/>
              </a:buClr>
              <a:defRPr sz="2200">
                <a:effectLst/>
              </a:defRPr>
            </a:pPr>
            <a:r>
              <a:rPr lang="en-US" dirty="0"/>
              <a:t>HBCU PATHWAYS PROGRAM—ACTIVIST STUDIO WEST</a:t>
            </a:r>
          </a:p>
          <a:p>
            <a:pPr marL="577850" lvl="1" indent="-295275">
              <a:spcBef>
                <a:spcPts val="600"/>
              </a:spcBef>
              <a:buClr>
                <a:srgbClr val="858585"/>
              </a:buClr>
              <a:defRPr sz="2200">
                <a:effectLst/>
              </a:defRPr>
            </a:pPr>
            <a:r>
              <a:rPr lang="en-US" dirty="0"/>
              <a:t>OCEANS-1619 PROJECT</a:t>
            </a:r>
          </a:p>
          <a:p>
            <a:pPr marL="577850" lvl="1" indent="-295275">
              <a:spcBef>
                <a:spcPts val="600"/>
              </a:spcBef>
              <a:buClr>
                <a:srgbClr val="858585"/>
              </a:buClr>
              <a:defRPr sz="2200">
                <a:effectLst/>
              </a:defRPr>
            </a:pPr>
            <a:r>
              <a:rPr lang="en-US" dirty="0"/>
              <a:t>BADAAS</a:t>
            </a:r>
            <a:endParaRPr dirty="0"/>
          </a:p>
          <a:p>
            <a:pPr>
              <a:defRPr b="1" i="1" u="sng">
                <a:effectLst/>
              </a:defRPr>
            </a:pPr>
            <a:r>
              <a:rPr dirty="0"/>
              <a:t>Climate Council</a:t>
            </a:r>
            <a:r>
              <a:rPr lang="en-US" dirty="0"/>
              <a:t> (decision making, representation, recognizing excellence in diversity, equity &amp; inclusion)</a:t>
            </a:r>
          </a:p>
          <a:p>
            <a:pPr marL="594820" lvl="2" indent="-282575">
              <a:defRPr b="1" i="1" u="sng">
                <a:effectLst/>
              </a:defRPr>
            </a:pPr>
            <a:r>
              <a:rPr lang="en-US" sz="2000" dirty="0"/>
              <a:t>Distinguished Fellowship</a:t>
            </a:r>
          </a:p>
          <a:p>
            <a:pPr>
              <a:defRPr b="1" i="1" u="sng">
                <a:effectLst/>
              </a:defRPr>
            </a:pPr>
            <a:endParaRPr lang="en-US" dirty="0"/>
          </a:p>
          <a:p>
            <a:pPr lvl="1">
              <a:defRPr b="1" i="1" u="sng">
                <a:effectLst/>
              </a:defRPr>
            </a:pPr>
            <a:endParaRPr lang="en-US" dirty="0"/>
          </a:p>
          <a:p>
            <a:pPr>
              <a:defRPr b="1" i="1" u="sng">
                <a:effectLst/>
              </a:defRPr>
            </a:pPr>
            <a:endParaRPr lang="en-US" dirty="0"/>
          </a:p>
          <a:p>
            <a:pPr lvl="1">
              <a:defRPr b="1" i="1" u="sng">
                <a:effectLst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G_2223.png" descr="IMG_22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049" y="1620510"/>
            <a:ext cx="3451581" cy="2315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ThreeCrossingsElSalahi.jpg" descr="ThreeCrossingsElSala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6" y="3926066"/>
            <a:ext cx="3449193" cy="231243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By His will we teach the birds to fly no. 4 (Object), 1969, by Ibrahim El-Salahi"/>
          <p:cNvSpPr txBox="1"/>
          <p:nvPr/>
        </p:nvSpPr>
        <p:spPr>
          <a:xfrm>
            <a:off x="1119826" y="6241654"/>
            <a:ext cx="3119646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>
                <a:solidFill>
                  <a:srgbClr val="333333"/>
                </a:solidFill>
                <a:effectLst>
                  <a:outerShdw blurRad="63500" dir="2700000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t>By His will we teach the birds to fly no. 4 (Object), 1969, by Ibrahim El-Salahi</a:t>
            </a:r>
          </a:p>
        </p:txBody>
      </p:sp>
      <p:sp>
        <p:nvSpPr>
          <p:cNvPr id="150" name="AICRE+ PHILOSOPHY"/>
          <p:cNvSpPr txBox="1"/>
          <p:nvPr/>
        </p:nvSpPr>
        <p:spPr>
          <a:xfrm>
            <a:off x="1186906" y="5466954"/>
            <a:ext cx="152675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AICRE+</a:t>
            </a:r>
            <a:br/>
            <a:r>
              <a:t>PHILOSOPHY</a:t>
            </a:r>
          </a:p>
        </p:txBody>
      </p:sp>
      <p:sp>
        <p:nvSpPr>
          <p:cNvPr id="151" name="PIVOT"/>
          <p:cNvSpPr txBox="1"/>
          <p:nvPr/>
        </p:nvSpPr>
        <p:spPr>
          <a:xfrm>
            <a:off x="6545809" y="1620511"/>
            <a:ext cx="132381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LEAD-ABC</a:t>
            </a:r>
            <a:endParaRPr dirty="0"/>
          </a:p>
        </p:txBody>
      </p:sp>
      <p:pic>
        <p:nvPicPr>
          <p:cNvPr id="152" name="Figure-Pencil-Write-Paper-Writing-Written-4305457.jpg" descr="Figure-Pencil-Write-Paper-Writing-Written-43054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77" y="1619905"/>
            <a:ext cx="3443458" cy="231680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3+/3+/3+"/>
          <p:cNvSpPr txBox="1"/>
          <p:nvPr/>
        </p:nvSpPr>
        <p:spPr>
          <a:xfrm>
            <a:off x="1212307" y="1620511"/>
            <a:ext cx="960830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3+/3+/3+</a:t>
            </a:r>
          </a:p>
        </p:txBody>
      </p:sp>
      <p:pic>
        <p:nvPicPr>
          <p:cNvPr id="154" name="white-and-green-chairs-on-brown-floor-tiles.jpg" descr="white-and-green-chairs-on-brown-floor-til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706" y="3927050"/>
            <a:ext cx="3412368" cy="231046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CLIMATE  COUNCIL"/>
          <p:cNvSpPr txBox="1"/>
          <p:nvPr/>
        </p:nvSpPr>
        <p:spPr>
          <a:xfrm>
            <a:off x="6766091" y="5466954"/>
            <a:ext cx="1151815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defRPr>
                <a:solidFill>
                  <a:srgbClr val="FFFFFF"/>
                </a:solidFill>
              </a:defRPr>
            </a:pPr>
            <a:r>
              <a:t>CLIMATE </a:t>
            </a:r>
            <a:br/>
            <a:r>
              <a:t>COUNCIL</a:t>
            </a:r>
          </a:p>
        </p:txBody>
      </p:sp>
      <p:sp>
        <p:nvSpPr>
          <p:cNvPr id="2" name="Rectangle 1"/>
          <p:cNvSpPr/>
          <p:nvPr/>
        </p:nvSpPr>
        <p:spPr>
          <a:xfrm>
            <a:off x="306565" y="631068"/>
            <a:ext cx="57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INITIATIVES &amp; PARTNERSHIPS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SOUND OF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soundcloud.com</a:t>
            </a:r>
            <a:r>
              <a:rPr lang="en-US" dirty="0"/>
              <a:t>/</a:t>
            </a:r>
            <a:r>
              <a:rPr lang="en-US" dirty="0" err="1"/>
              <a:t>theucipodcast</a:t>
            </a:r>
            <a:r>
              <a:rPr lang="en-US" dirty="0"/>
              <a:t>/how-the-lead-abc-program-gives-black-medical-students-a-powerful-voice</a:t>
            </a:r>
          </a:p>
        </p:txBody>
      </p:sp>
    </p:spTree>
    <p:extLst>
      <p:ext uri="{BB962C8B-B14F-4D97-AF65-F5344CB8AC3E}">
        <p14:creationId xmlns:p14="http://schemas.microsoft.com/office/powerpoint/2010/main" val="26364006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B7E57F7-067F-49E8-937A-1E8499DCD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6" r="1" b="1"/>
          <a:stretch/>
        </p:blipFill>
        <p:spPr>
          <a:xfrm>
            <a:off x="246987" y="857257"/>
            <a:ext cx="8897013" cy="5143493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95715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78" y="1679222"/>
            <a:ext cx="9045222" cy="5291668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effectLst/>
              </a:rPr>
              <a:t>The beginnings of activism for the department of Asian American Studies (BADAAS) </a:t>
            </a:r>
            <a:r>
              <a:rPr lang="en-US" dirty="0">
                <a:effectLst/>
                <a:hlinkClick r:id="rId2"/>
              </a:rPr>
              <a:t>https://sites.uci.edu/badaas/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UCI Diversity Affinity groups: </a:t>
            </a:r>
            <a:r>
              <a:rPr lang="en-US" dirty="0">
                <a:effectLst/>
                <a:hlinkClick r:id="rId3"/>
              </a:rPr>
              <a:t>https://www.oeod.uci.edu/resources/affinity/php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“Patsy Mink blazed the trail for Kamala Harris” </a:t>
            </a:r>
            <a:r>
              <a:rPr lang="en-US" dirty="0">
                <a:effectLst/>
                <a:hlinkClick r:id="rId4"/>
              </a:rPr>
              <a:t>https://www.civilbeat.org/2020/11/how-hawaiis-patsy-mink-blazed-the-political-trail-for-kamala-</a:t>
            </a:r>
            <a:r>
              <a:rPr lang="en-US">
                <a:effectLst/>
                <a:hlinkClick r:id="rId4"/>
              </a:rPr>
              <a:t>harris/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X:BLACK WOMEN DAILY</a:t>
            </a:r>
            <a:br>
              <a:rPr lang="en-US" dirty="0"/>
            </a:br>
            <a:r>
              <a:rPr lang="en-US" dirty="0">
                <a:effectLst/>
                <a:hlinkClick r:id="rId5"/>
              </a:rPr>
              <a:t>https://www.facebook.com/ucixbwd/</a:t>
            </a:r>
            <a:br>
              <a:rPr lang="en-US" dirty="0"/>
            </a:br>
            <a:br>
              <a:rPr lang="en-US" dirty="0"/>
            </a:br>
            <a:r>
              <a:rPr lang="en-US" dirty="0">
                <a:effectLst/>
              </a:rPr>
              <a:t>OCEANS-1619</a:t>
            </a:r>
            <a:br>
              <a:rPr lang="en-US" dirty="0"/>
            </a:br>
            <a:r>
              <a:rPr lang="en-US" dirty="0">
                <a:effectLst/>
                <a:hlinkClick r:id="rId6"/>
              </a:rPr>
              <a:t>https://www.humanities.uci.edu/humanitiescenter/programs/oceans.php</a:t>
            </a:r>
            <a:br>
              <a:rPr lang="en-US" dirty="0"/>
            </a:br>
            <a:br>
              <a:rPr lang="en-US" dirty="0"/>
            </a:br>
            <a:r>
              <a:rPr lang="en-US" dirty="0">
                <a:effectLst/>
              </a:rPr>
              <a:t>AICRE-PHILOSOPHY</a:t>
            </a:r>
            <a:br>
              <a:rPr lang="en-US" dirty="0"/>
            </a:br>
            <a:r>
              <a:rPr lang="en-US" dirty="0">
                <a:effectLst/>
                <a:hlinkClick r:id="rId7"/>
              </a:rPr>
              <a:t>https://sites.uci.edu/aicre/aicrephilosophy-2/</a:t>
            </a:r>
            <a:br>
              <a:rPr lang="en-US" dirty="0"/>
            </a:br>
            <a:br>
              <a:rPr lang="en-US" dirty="0"/>
            </a:br>
            <a:r>
              <a:rPr lang="en-US" dirty="0">
                <a:effectLst/>
              </a:rPr>
              <a:t>AICRE-PISAB</a:t>
            </a:r>
            <a:br>
              <a:rPr lang="en-US" dirty="0"/>
            </a:br>
            <a:r>
              <a:rPr lang="en-US" dirty="0">
                <a:effectLst/>
                <a:hlinkClick r:id="rId8"/>
              </a:rPr>
              <a:t>https://sites.uci.edu/aicre/files/2018/10/Concrete-Impacts-of-the-Undoing-Racism-Workshop.pdf</a:t>
            </a:r>
            <a:br>
              <a:rPr lang="en-US" dirty="0"/>
            </a:br>
            <a:br>
              <a:rPr lang="en-US" dirty="0"/>
            </a:br>
            <a:r>
              <a:rPr lang="en-US" dirty="0">
                <a:effectLst/>
              </a:rPr>
              <a:t>LEAD-ABC</a:t>
            </a:r>
            <a:br>
              <a:rPr lang="en-US" dirty="0"/>
            </a:br>
            <a:r>
              <a:rPr lang="en-US" dirty="0">
                <a:effectLst/>
              </a:rPr>
              <a:t>Here's the sample sound: Start to Beginning to 8:40</a:t>
            </a:r>
            <a:br>
              <a:rPr lang="en-US" dirty="0"/>
            </a:br>
            <a:r>
              <a:rPr lang="en-US" dirty="0">
                <a:effectLst/>
                <a:hlinkClick r:id="rId9"/>
              </a:rPr>
              <a:t>https://news.uci.edu/2020/06/16/uci-podcast-how-the-lead-abc-program-gives-black-medical-students-a-powerful-voice/</a:t>
            </a:r>
            <a:br>
              <a:rPr lang="en-US" dirty="0"/>
            </a:br>
            <a:br>
              <a:rPr lang="en-US" dirty="0"/>
            </a:br>
            <a:r>
              <a:rPr lang="en-US" dirty="0">
                <a:effectLst/>
              </a:rPr>
              <a:t>ACTIVIST STUDIO WEST: A DIGITAL REPOSITORY OF MOVEMENT MATERIAL</a:t>
            </a:r>
            <a:br>
              <a:rPr lang="en-US" dirty="0"/>
            </a:br>
            <a:r>
              <a:rPr lang="en-US" dirty="0">
                <a:effectLst/>
                <a:hlinkClick r:id="rId10"/>
              </a:rPr>
              <a:t>https://sites.uci.edu/activiststudiowest/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259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cedent">
  <a:themeElements>
    <a:clrScheme name="Precedent">
      <a:dk1>
        <a:srgbClr val="921B07"/>
      </a:dk1>
      <a:lt1>
        <a:srgbClr val="8B9192"/>
      </a:lt1>
      <a:dk2>
        <a:srgbClr val="A7A7A7"/>
      </a:dk2>
      <a:lt2>
        <a:srgbClr val="53535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0000FF"/>
      </a:hlink>
      <a:folHlink>
        <a:srgbClr val="FF00FF"/>
      </a:folHlink>
    </a:clrScheme>
    <a:fontScheme name="Precedent">
      <a:majorFont>
        <a:latin typeface="Helvetica"/>
        <a:ea typeface="Helvetica"/>
        <a:cs typeface="Helvetica"/>
      </a:majorFont>
      <a:minorFont>
        <a:latin typeface="Calisto MT"/>
        <a:ea typeface="Calisto MT"/>
        <a:cs typeface="Calisto MT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25400" dir="48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25400" dir="48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25400" dir="48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1F07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25400" dir="48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8B9192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01600" dist="25400" dir="48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8B9192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cedent">
  <a:themeElements>
    <a:clrScheme name="Preced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0000FF"/>
      </a:hlink>
      <a:folHlink>
        <a:srgbClr val="FF00FF"/>
      </a:folHlink>
    </a:clrScheme>
    <a:fontScheme name="Precedent">
      <a:majorFont>
        <a:latin typeface="Helvetica"/>
        <a:ea typeface="Helvetica"/>
        <a:cs typeface="Helvetica"/>
      </a:majorFont>
      <a:minorFont>
        <a:latin typeface="Calisto MT"/>
        <a:ea typeface="Calisto MT"/>
        <a:cs typeface="Calisto MT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25400" dir="48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25400" dir="48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25400" dir="48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1F07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25400" dir="48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8B9192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01600" dist="25400" dir="48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8B9192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379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Calisto MT</vt:lpstr>
      <vt:lpstr>Perpetua Titling MT</vt:lpstr>
      <vt:lpstr>Times Roman</vt:lpstr>
      <vt:lpstr>Precedent</vt:lpstr>
      <vt:lpstr>  Conversations for Change: On Improving the Racial Climate at UCI DECEMBER 1, 2020 </vt:lpstr>
      <vt:lpstr>Three questions</vt:lpstr>
      <vt:lpstr>INITIATIVES &amp; PARTNERSHIPS</vt:lpstr>
      <vt:lpstr>PowerPoint Presentation</vt:lpstr>
      <vt:lpstr>THE SOUND OF CHANGE</vt:lpstr>
      <vt:lpstr>PowerPoint Presentation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HUMANITIES Equity Advisor 2020-21 UC Irvine soh Staff Development</dc:title>
  <cp:lastModifiedBy>John Bodenschatz</cp:lastModifiedBy>
  <cp:revision>13</cp:revision>
  <dcterms:modified xsi:type="dcterms:W3CDTF">2020-12-02T05:26:25Z</dcterms:modified>
</cp:coreProperties>
</file>